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4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5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761" r:id="rId2"/>
    <p:sldMasterId id="2147483779" r:id="rId3"/>
    <p:sldMasterId id="2147483814" r:id="rId4"/>
    <p:sldMasterId id="2147483832" r:id="rId5"/>
    <p:sldMasterId id="2147483868" r:id="rId6"/>
  </p:sldMasterIdLst>
  <p:sldIdLst>
    <p:sldId id="256" r:id="rId7"/>
    <p:sldId id="257" r:id="rId8"/>
    <p:sldId id="258" r:id="rId9"/>
    <p:sldId id="259" r:id="rId10"/>
    <p:sldId id="260" r:id="rId11"/>
    <p:sldId id="273" r:id="rId12"/>
    <p:sldId id="274" r:id="rId13"/>
    <p:sldId id="275" r:id="rId14"/>
    <p:sldId id="276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60.png>
</file>

<file path=ppt/media/image17.jpeg>
</file>

<file path=ppt/media/image19.png>
</file>

<file path=ppt/media/image190.png>
</file>

<file path=ppt/media/image2.jpe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756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616531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66978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79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405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643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4873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6012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163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764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983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59477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646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7113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51651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4170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3269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9349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39396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0755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82375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1044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79762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711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68409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0155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4000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51316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4268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2697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70372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425032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42837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9521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34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327443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192501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227748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861756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153871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468306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301818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66175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156989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55192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2682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24348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3363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44182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939539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3557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1145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53289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60507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86374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37811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30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04281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61704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605760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5010574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9112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44920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02066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03600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22075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8562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1176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60815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20095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15738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96143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81053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801764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227314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33319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72005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37745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8685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89559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835021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78479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02983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87810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5896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77681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29211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69009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30587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02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563806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08637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13345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73180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76779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39574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371680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88884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695287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22544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0886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0.xml"/><Relationship Id="rId19" Type="http://schemas.openxmlformats.org/officeDocument/2006/relationships/image" Target="../media/image11.png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13" Type="http://schemas.openxmlformats.org/officeDocument/2006/relationships/slideLayout" Target="../slideLayouts/slideLayout80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83.xml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77.xml"/><Relationship Id="rId19" Type="http://schemas.openxmlformats.org/officeDocument/2006/relationships/image" Target="../media/image13.png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81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7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17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86.xml"/><Relationship Id="rId16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94.xml"/><Relationship Id="rId19" Type="http://schemas.openxmlformats.org/officeDocument/2006/relationships/image" Target="../media/image8.png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97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980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795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48250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  <p:sldLayoutId id="2147483828" r:id="rId14"/>
    <p:sldLayoutId id="2147483829" r:id="rId15"/>
    <p:sldLayoutId id="2147483830" r:id="rId16"/>
    <p:sldLayoutId id="21474838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446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846" r:id="rId14"/>
    <p:sldLayoutId id="2147483847" r:id="rId15"/>
    <p:sldLayoutId id="2147483848" r:id="rId16"/>
    <p:sldLayoutId id="21474838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1397A99-0D8B-4BD4-A8B3-546C22C9F30E}" type="datetimeFigureOut">
              <a:rPr lang="en-GB" smtClean="0"/>
              <a:t>08/07/2020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500F84A-E7BF-4121-8A33-45D5E8C34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8961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  <p:sldLayoutId id="2147483874" r:id="rId6"/>
    <p:sldLayoutId id="2147483875" r:id="rId7"/>
    <p:sldLayoutId id="2147483876" r:id="rId8"/>
    <p:sldLayoutId id="2147483877" r:id="rId9"/>
    <p:sldLayoutId id="2147483878" r:id="rId10"/>
    <p:sldLayoutId id="2147483879" r:id="rId11"/>
    <p:sldLayoutId id="2147483880" r:id="rId12"/>
    <p:sldLayoutId id="2147483881" r:id="rId13"/>
    <p:sldLayoutId id="2147483882" r:id="rId14"/>
    <p:sldLayoutId id="2147483883" r:id="rId15"/>
    <p:sldLayoutId id="2147483884" r:id="rId16"/>
    <p:sldLayoutId id="214748388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20.png"/><Relationship Id="rId4" Type="http://schemas.openxmlformats.org/officeDocument/2006/relationships/image" Target="../media/image2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">
            <a:extLst>
              <a:ext uri="{FF2B5EF4-FFF2-40B4-BE49-F238E27FC236}">
                <a16:creationId xmlns:a16="http://schemas.microsoft.com/office/drawing/2014/main" id="{B2F563BA-1679-498C-995B-7F67A1A2B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129" y="1108601"/>
            <a:ext cx="1201737" cy="110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BC6C08FF-AD4D-4D10-8452-D5D95448AD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4189" y="168727"/>
            <a:ext cx="198362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 Mini Project Report on</a:t>
            </a: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AD1A5A4-35FF-4642-B740-0EA7EF564E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2725" y="430337"/>
            <a:ext cx="2606546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kumimoji="0" lang="en-GB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BASIC ELECTRICAL ENGINEERING</a:t>
            </a:r>
            <a:endParaRPr kumimoji="0" lang="en-GB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CCBA2C-F1C0-463F-AC41-E503C21A119B}"/>
              </a:ext>
            </a:extLst>
          </p:cNvPr>
          <p:cNvSpPr/>
          <p:nvPr/>
        </p:nvSpPr>
        <p:spPr>
          <a:xfrm>
            <a:off x="3047997" y="2417886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sz="1400" i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Submitted in partial fulfilment of the requirement for the Degree of</a:t>
            </a: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GB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B. Tech.</a:t>
            </a: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sz="14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</a:t>
            </a: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GB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Computer Science and Technology</a:t>
            </a:r>
            <a:endParaRPr kumimoji="0" lang="en-GB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BA7C3A-FB02-4AA3-9814-82C444D38C79}"/>
              </a:ext>
            </a:extLst>
          </p:cNvPr>
          <p:cNvSpPr/>
          <p:nvPr/>
        </p:nvSpPr>
        <p:spPr>
          <a:xfrm>
            <a:off x="3047997" y="5399702"/>
            <a:ext cx="6096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711325" algn="l"/>
                <a:tab pos="2970213" algn="l"/>
              </a:tabLst>
            </a:pPr>
            <a:r>
              <a:rPr lang="en-GB" altLang="en-US" sz="1400" i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Under the guidance of:</a:t>
            </a:r>
            <a:endParaRPr lang="en-GB" altLang="en-US" sz="1400" dirty="0"/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711325" algn="l"/>
                <a:tab pos="2970213" algn="l"/>
              </a:tabLst>
            </a:pPr>
            <a:r>
              <a:rPr lang="en-GB" altLang="en-US" sz="1400" b="1" dirty="0" err="1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Dr.</a:t>
            </a:r>
            <a:r>
              <a:rPr lang="en-GB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Sreejith. S</a:t>
            </a:r>
            <a:endParaRPr lang="en-GB" altLang="en-US" sz="1400" dirty="0"/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711325" algn="l"/>
                <a:tab pos="2970213" algn="l"/>
              </a:tabLst>
            </a:pPr>
            <a:r>
              <a:rPr lang="en-GB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Assistant Professor</a:t>
            </a:r>
            <a:endParaRPr lang="en-GB" altLang="en-US" sz="1400" dirty="0"/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711325" algn="l"/>
                <a:tab pos="2970213" algn="l"/>
              </a:tabLst>
            </a:pPr>
            <a:r>
              <a:rPr lang="en-GB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Department of Electrical Engineering</a:t>
            </a:r>
            <a:endParaRPr lang="en-GB" altLang="en-US" sz="1400" dirty="0"/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711325" algn="l"/>
                <a:tab pos="2970213" algn="l"/>
              </a:tabLst>
            </a:pPr>
            <a:r>
              <a:rPr lang="en-GB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NIT </a:t>
            </a:r>
            <a:r>
              <a:rPr lang="en-GB" altLang="en-US" sz="1400" b="1" dirty="0" err="1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Silchar</a:t>
            </a:r>
            <a:endParaRPr lang="en-GB" altLang="en-US" sz="1400" dirty="0"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255A37-1CD8-4A77-8FAF-177C80139685}"/>
              </a:ext>
            </a:extLst>
          </p:cNvPr>
          <p:cNvSpPr txBox="1"/>
          <p:nvPr/>
        </p:nvSpPr>
        <p:spPr>
          <a:xfrm>
            <a:off x="1412846" y="3913367"/>
            <a:ext cx="936630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en-US" sz="1400" i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Submitted By:</a:t>
            </a:r>
          </a:p>
          <a:p>
            <a:pPr algn="ctr"/>
            <a:endParaRPr lang="en-GB" altLang="en-US" sz="1400" i="1" dirty="0"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r>
              <a:rPr lang="en-GB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1.</a:t>
            </a:r>
            <a:r>
              <a:rPr lang="en-GB" altLang="en-US" sz="14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Rajeev Dhaka	     : 1912125	</a:t>
            </a:r>
            <a:r>
              <a:rPr lang="en-GB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4.</a:t>
            </a:r>
            <a:r>
              <a:rPr lang="en-GB" altLang="en-US" sz="14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Ashish Upadhyaya   : 1912132 	</a:t>
            </a:r>
            <a:r>
              <a:rPr lang="en-GB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7.</a:t>
            </a:r>
            <a:r>
              <a:rPr lang="en-GB" altLang="en-US" sz="14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  </a:t>
            </a:r>
            <a:r>
              <a:rPr lang="en-GB" alt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Prottay</a:t>
            </a:r>
            <a:r>
              <a:rPr lang="en-GB" altLang="en-US" sz="14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Kumar </a:t>
            </a:r>
            <a:r>
              <a:rPr lang="en-GB" alt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Adhikary</a:t>
            </a:r>
            <a:r>
              <a:rPr lang="en-GB" altLang="en-US" sz="1400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: 1912157</a:t>
            </a:r>
          </a:p>
          <a:p>
            <a:r>
              <a:rPr lang="en-GB" sz="1400" b="1" dirty="0">
                <a:latin typeface="Calibri" panose="020F0502020204030204" pitchFamily="34" charset="0"/>
                <a:cs typeface="Mangal" panose="02040503050203030202" pitchFamily="18" charset="0"/>
              </a:rPr>
              <a:t>2. </a:t>
            </a:r>
            <a:r>
              <a:rPr lang="en-GB" sz="1400" dirty="0">
                <a:latin typeface="Calibri" panose="020F0502020204030204" pitchFamily="34" charset="0"/>
                <a:cs typeface="Mangal" panose="02040503050203030202" pitchFamily="18" charset="0"/>
              </a:rPr>
              <a:t>  </a:t>
            </a:r>
            <a:r>
              <a:rPr lang="en-GB" sz="1400" dirty="0" err="1">
                <a:latin typeface="Calibri" panose="020F0502020204030204" pitchFamily="34" charset="0"/>
                <a:cs typeface="Mangal" panose="02040503050203030202" pitchFamily="18" charset="0"/>
              </a:rPr>
              <a:t>Jatin</a:t>
            </a:r>
            <a:r>
              <a:rPr lang="en-GB" sz="1400" dirty="0">
                <a:latin typeface="Calibri" panose="020F0502020204030204" pitchFamily="34" charset="0"/>
                <a:cs typeface="Mangal" panose="02040503050203030202" pitchFamily="18" charset="0"/>
              </a:rPr>
              <a:t> Nigam	     : 1912130	</a:t>
            </a:r>
            <a:r>
              <a:rPr lang="en-GB" sz="1400" b="1" dirty="0">
                <a:latin typeface="Calibri" panose="020F0502020204030204" pitchFamily="34" charset="0"/>
                <a:cs typeface="Mangal" panose="02040503050203030202" pitchFamily="18" charset="0"/>
              </a:rPr>
              <a:t>5.</a:t>
            </a:r>
            <a:r>
              <a:rPr lang="en-GB" sz="1400" dirty="0">
                <a:latin typeface="Calibri" panose="020F0502020204030204" pitchFamily="34" charset="0"/>
                <a:cs typeface="Mangal" panose="02040503050203030202" pitchFamily="18" charset="0"/>
              </a:rPr>
              <a:t>   Deepak Kumar         : 1912140	</a:t>
            </a:r>
            <a:r>
              <a:rPr lang="en-GB" sz="1400" b="1" dirty="0">
                <a:latin typeface="Calibri" panose="020F0502020204030204" pitchFamily="34" charset="0"/>
                <a:cs typeface="Mangal" panose="02040503050203030202" pitchFamily="18" charset="0"/>
              </a:rPr>
              <a:t>8.</a:t>
            </a:r>
            <a:r>
              <a:rPr lang="en-GB" sz="1400" dirty="0">
                <a:latin typeface="Calibri" panose="020F0502020204030204" pitchFamily="34" charset="0"/>
                <a:cs typeface="Mangal" panose="02040503050203030202" pitchFamily="18" charset="0"/>
              </a:rPr>
              <a:t>   Saurabh Sinha	     : 1912159</a:t>
            </a:r>
          </a:p>
          <a:p>
            <a:r>
              <a:rPr lang="en-GB" sz="1400" b="1" dirty="0">
                <a:latin typeface="Calibri" panose="020F0502020204030204" pitchFamily="34" charset="0"/>
                <a:cs typeface="Mangal" panose="02040503050203030202" pitchFamily="18" charset="0"/>
              </a:rPr>
              <a:t>3.   </a:t>
            </a:r>
            <a:r>
              <a:rPr lang="en-GB" sz="1400" dirty="0">
                <a:latin typeface="Calibri" panose="020F0502020204030204" pitchFamily="34" charset="0"/>
                <a:cs typeface="Mangal" panose="02040503050203030202" pitchFamily="18" charset="0"/>
              </a:rPr>
              <a:t>Nikhil Choudhary  	     : 1912131	</a:t>
            </a:r>
            <a:r>
              <a:rPr lang="en-GB" sz="1400" b="1" dirty="0">
                <a:latin typeface="Calibri" panose="020F0502020204030204" pitchFamily="34" charset="0"/>
                <a:cs typeface="Mangal" panose="02040503050203030202" pitchFamily="18" charset="0"/>
              </a:rPr>
              <a:t>6.</a:t>
            </a:r>
            <a:r>
              <a:rPr lang="en-GB" sz="1400" dirty="0">
                <a:latin typeface="Calibri" panose="020F0502020204030204" pitchFamily="34" charset="0"/>
                <a:cs typeface="Mangal" panose="02040503050203030202" pitchFamily="18" charset="0"/>
              </a:rPr>
              <a:t>   Nehal Choudhary    : 1912141	</a:t>
            </a:r>
            <a:r>
              <a:rPr lang="en-GB" sz="1400" b="1" dirty="0">
                <a:latin typeface="Calibri" panose="020F0502020204030204" pitchFamily="34" charset="0"/>
                <a:cs typeface="Mangal" panose="02040503050203030202" pitchFamily="18" charset="0"/>
              </a:rPr>
              <a:t>9.</a:t>
            </a:r>
            <a:r>
              <a:rPr lang="en-GB" sz="1400" dirty="0">
                <a:latin typeface="Calibri" panose="020F0502020204030204" pitchFamily="34" charset="0"/>
                <a:cs typeface="Mangal" panose="02040503050203030202" pitchFamily="18" charset="0"/>
              </a:rPr>
              <a:t>   Subhojit Ghimire              : 1912160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3164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Grounding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Grounding can be defined as the control of accidental currents to protect power system from damage and malfunctioning.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Grounding is the control of abnormal voltages through proper application of Ohm’s Law: </a:t>
            </a:r>
            <a:r>
              <a:rPr lang="en-US" b="1" dirty="0"/>
              <a:t>V = IR + </a:t>
            </a:r>
            <a:r>
              <a:rPr lang="en-US" b="1" dirty="0" err="1"/>
              <a:t>jIX</a:t>
            </a:r>
            <a:r>
              <a:rPr lang="en-US" b="1" baseline="-25000" dirty="0" err="1"/>
              <a:t>C</a:t>
            </a:r>
            <a:r>
              <a:rPr lang="en-US" b="1" dirty="0"/>
              <a:t> + </a:t>
            </a:r>
            <a:r>
              <a:rPr lang="en-US" b="1" dirty="0" err="1"/>
              <a:t>jIX</a:t>
            </a:r>
            <a:r>
              <a:rPr lang="en-US" b="1" baseline="-25000" dirty="0" err="1"/>
              <a:t>L</a:t>
            </a: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In grounding the circuit, the circuit of an electrical system is connected to a common point of reference, typically, the earth.</a:t>
            </a:r>
          </a:p>
        </p:txBody>
      </p:sp>
    </p:spTree>
    <p:extLst>
      <p:ext uri="{BB962C8B-B14F-4D97-AF65-F5344CB8AC3E}">
        <p14:creationId xmlns:p14="http://schemas.microsoft.com/office/powerpoint/2010/main" val="376444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Purpose of Grounding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445296"/>
            <a:ext cx="948890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Grounding is necessary for an equipment that has no insulation and is susceptible to a human contact.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Grounding protects human life, buildings, machinery and electrical appliances under fault conditions.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Grounding serves as return conductor in electric traction system and communication.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Grounding is also done to stabilise the voltage level throughout an electrical system.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Grounding provides a reference voltage level against which all other voltages in an electrical system are established and measured.</a:t>
            </a:r>
          </a:p>
        </p:txBody>
      </p:sp>
    </p:spTree>
    <p:extLst>
      <p:ext uri="{BB962C8B-B14F-4D97-AF65-F5344CB8AC3E}">
        <p14:creationId xmlns:p14="http://schemas.microsoft.com/office/powerpoint/2010/main" val="195782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Types of Grounding, Advantages and Disadvantages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b="1" dirty="0"/>
              <a:t>Underground System: </a:t>
            </a:r>
            <a:r>
              <a:rPr lang="en-GB" sz="2400" dirty="0"/>
              <a:t>It is a system which is connected to ground through the capacitance between the lines and the earth.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b="1" dirty="0"/>
              <a:t>Resistance Grounding: </a:t>
            </a:r>
            <a:r>
              <a:rPr lang="en-GB" sz="2400" dirty="0"/>
              <a:t>In this, the neural line and the ground is connected through resistor. The resistor is used to limit the fault current through neural line.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b="1" dirty="0"/>
              <a:t>Solid Grounding: </a:t>
            </a:r>
            <a:r>
              <a:rPr lang="en-GB" sz="2400" dirty="0"/>
              <a:t>In this, the system is connected directly to the ground, without any resistance in-between.</a:t>
            </a:r>
          </a:p>
        </p:txBody>
      </p:sp>
    </p:spTree>
    <p:extLst>
      <p:ext uri="{BB962C8B-B14F-4D97-AF65-F5344CB8AC3E}">
        <p14:creationId xmlns:p14="http://schemas.microsoft.com/office/powerpoint/2010/main" val="414133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Grounding vs Earthing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Earthing is the process through which electrical discharges in an electric system is directed to the earth, whereas, grounding provides a return path to the current.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Earthing prevents power system from malfunctioning whereas, grounding protects a person from getting shock.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Earthing possesses zero potential while grounding does not possess zero potential.</a:t>
            </a:r>
          </a:p>
        </p:txBody>
      </p:sp>
    </p:spTree>
    <p:extLst>
      <p:ext uri="{BB962C8B-B14F-4D97-AF65-F5344CB8AC3E}">
        <p14:creationId xmlns:p14="http://schemas.microsoft.com/office/powerpoint/2010/main" val="344515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Electricity and Magnetism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A changing electric field creates a magnetic field and a changing magnetic field creates an electric field.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Electricity and magnetism together form the basis of electromagnetism.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In Electromagnetic Wave, the electric field and magnetic field are perpendicular to one another.</a:t>
            </a:r>
          </a:p>
        </p:txBody>
      </p:sp>
    </p:spTree>
    <p:extLst>
      <p:ext uri="{BB962C8B-B14F-4D97-AF65-F5344CB8AC3E}">
        <p14:creationId xmlns:p14="http://schemas.microsoft.com/office/powerpoint/2010/main" val="170327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Understanding Electricity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Electricity is a stream of negatively charged particles, called electrons, flowing from negative to positive through a conductor.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The electric force is created by electric charges namely, proton and electron.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The formula to measure the electrostatic force between two points is: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C7FF0316-7256-4A99-B645-F4AF18350E31}"/>
                  </a:ext>
                </a:extLst>
              </p:cNvPr>
              <p:cNvSpPr/>
              <p:nvPr/>
            </p:nvSpPr>
            <p:spPr>
              <a:xfrm>
                <a:off x="5457171" y="5064010"/>
                <a:ext cx="1277657" cy="61645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GB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𝑘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GB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GB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GB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C7FF0316-7256-4A99-B645-F4AF18350E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57171" y="5064010"/>
                <a:ext cx="1277657" cy="61645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5187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Understanding Magnetism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Magnetism is the force exerted by the magnets when they attract or repel each other.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All magnets have north and south pole. Opposite poles are attracted to each other, while the same poles repel each other.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The magnetic field always loops from one pole to another.</a:t>
            </a:r>
          </a:p>
        </p:txBody>
      </p:sp>
    </p:spTree>
    <p:extLst>
      <p:ext uri="{BB962C8B-B14F-4D97-AF65-F5344CB8AC3E}">
        <p14:creationId xmlns:p14="http://schemas.microsoft.com/office/powerpoint/2010/main" val="146023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Electromagnetism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Electromagnetism is the study of the electromagnetic force that is carried by electromagnetic fields composed of electric fields and magnetic fields.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Electromagnetism is one of the four fundamental interactions or forces in the nature.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The concept of electromagnetism was first given by a Danish physicist Hans Christian Oersted in the year 1820.</a:t>
            </a:r>
          </a:p>
        </p:txBody>
      </p:sp>
    </p:spTree>
    <p:extLst>
      <p:ext uri="{BB962C8B-B14F-4D97-AF65-F5344CB8AC3E}">
        <p14:creationId xmlns:p14="http://schemas.microsoft.com/office/powerpoint/2010/main" val="393344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Electromagnet and Electromagnetic Induction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Electromagnet is the practical application that shows how the electric current can generate a magnetic field.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Electromagnetic Induction is the practical application that shows how a changing magnetic force can produce an electromotive force.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52BA65-1A02-4510-BAAE-3ACEC7D53BD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6104" y="4694679"/>
            <a:ext cx="2703096" cy="1609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580EE0-EA43-4C08-B849-22E974DC36B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2" y="4694678"/>
            <a:ext cx="3705726" cy="16098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8026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Maxwell’s Equations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/>
              <a:t>Gauss’ Law for Electricity: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/>
              <a:t>Gauss’ Law for Magnetism: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/>
              <a:t>Faraday’s Law for Induction: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4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/>
              <a:t>Ampere’s Circuital Law:</a:t>
            </a:r>
            <a:endParaRPr lang="en-GB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6817E2C-91FF-4AA3-900D-55659E656E37}"/>
                  </a:ext>
                </a:extLst>
              </p:cNvPr>
              <p:cNvSpPr/>
              <p:nvPr/>
            </p:nvSpPr>
            <p:spPr>
              <a:xfrm>
                <a:off x="5417230" y="2600491"/>
                <a:ext cx="2223814" cy="67505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subHide m:val="on"/>
                          <m:supHide m:val="on"/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𝐸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𝑑𝑎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</m:e>
                                <m:sub>
                                  <m:r>
                                    <a:rPr lang="en-GB" i="1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</m:den>
                          </m:f>
                          <m:nary>
                            <m:naryPr>
                              <m:subHide m:val="on"/>
                              <m:supHide m:val="on"/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  <m:r>
                                <a:rPr lang="en-GB" i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𝑑𝑉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6817E2C-91FF-4AA3-900D-55659E656E3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7230" y="2600491"/>
                <a:ext cx="2223814" cy="67505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7E3B2C6-6E38-4A7F-BD1A-760C12F86CFE}"/>
                  </a:ext>
                </a:extLst>
              </p:cNvPr>
              <p:cNvSpPr/>
              <p:nvPr/>
            </p:nvSpPr>
            <p:spPr>
              <a:xfrm>
                <a:off x="5447003" y="3303856"/>
                <a:ext cx="1370182" cy="6587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subHide m:val="on"/>
                          <m:supHide m:val="on"/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𝑑𝑎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7E3B2C6-6E38-4A7F-BD1A-760C12F86CF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7003" y="3303856"/>
                <a:ext cx="1370182" cy="6587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BE61195-7267-4962-8574-10B32BCEC588}"/>
                  </a:ext>
                </a:extLst>
              </p:cNvPr>
              <p:cNvSpPr/>
              <p:nvPr/>
            </p:nvSpPr>
            <p:spPr>
              <a:xfrm>
                <a:off x="5447003" y="3990935"/>
                <a:ext cx="2393347" cy="6805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∮"/>
                          <m:subHide m:val="on"/>
                          <m:supHide m:val="on"/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𝐸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𝑑𝑠</m:t>
                          </m:r>
                        </m:e>
                      </m:nary>
                      <m:r>
                        <a:rPr lang="en-GB" i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nary>
                        <m:naryPr>
                          <m:subHide m:val="on"/>
                          <m:supHide m:val="on"/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𝑑𝑎</m:t>
                          </m:r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BE61195-7267-4962-8574-10B32BCEC5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47003" y="3990935"/>
                <a:ext cx="2393347" cy="68057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C26319E-AA1B-4E78-8273-8AB0DBA17594}"/>
                  </a:ext>
                </a:extLst>
              </p:cNvPr>
              <p:cNvSpPr/>
              <p:nvPr/>
            </p:nvSpPr>
            <p:spPr>
              <a:xfrm>
                <a:off x="5417230" y="4752771"/>
                <a:ext cx="3903889" cy="6805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∮"/>
                          <m:subHide m:val="on"/>
                          <m:supHide m:val="on"/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𝑑𝑠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nary>
                            <m:naryPr>
                              <m:subHide m:val="on"/>
                              <m:supHide m:val="on"/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𝐽</m:t>
                              </m:r>
                              <m:r>
                                <a:rPr lang="en-GB" i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𝑑𝑎</m:t>
                              </m:r>
                            </m:e>
                          </m:nary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f>
                            <m:f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num>
                            <m:den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den>
                          </m:f>
                          <m:nary>
                            <m:naryPr>
                              <m:subHide m:val="on"/>
                              <m:supHide m:val="on"/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en-GB" i="0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𝑑𝑎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C26319E-AA1B-4E78-8273-8AB0DBA175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7230" y="4752771"/>
                <a:ext cx="3903889" cy="68057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929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997242" y="1732184"/>
            <a:ext cx="8197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/>
              <a:t>Rotating Magnetic Field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A magnetic field that has moving polarities in which its opposite poles rotate about a central point or axis.</a:t>
            </a:r>
          </a:p>
          <a:p>
            <a:pPr algn="just"/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The rotation changes direction at a constant angular rate.</a:t>
            </a:r>
          </a:p>
          <a:p>
            <a:pPr algn="just"/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Rotating magnetic fields are often utilised for electromechanical applications.</a:t>
            </a:r>
          </a:p>
          <a:p>
            <a:pPr algn="just"/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They are also used in purely electrical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6000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Applications of Electromagnetism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Electric fans, blowers and other cooling systems along with kitchen appliances like grinders use electric motor. Electric motor functions on the principle of electromagnetism. 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Entertainment systems like TV, radio, stereo system, etc., consist of electromagnet.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Generators and machinery motors in industries work on the principle of electromagnetism.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The modern transportation system of maglev trains are based on the concept of electromagnetism.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Many of the medical stuffs like magnetic resonance imaging, hyperthermia treatment etc. work based on the electromagnetism.</a:t>
            </a:r>
          </a:p>
        </p:txBody>
      </p:sp>
    </p:spTree>
    <p:extLst>
      <p:ext uri="{BB962C8B-B14F-4D97-AF65-F5344CB8AC3E}">
        <p14:creationId xmlns:p14="http://schemas.microsoft.com/office/powerpoint/2010/main" val="213714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EB12E1-049F-42F7-B76F-B0A106559624}"/>
              </a:ext>
            </a:extLst>
          </p:cNvPr>
          <p:cNvSpPr/>
          <p:nvPr/>
        </p:nvSpPr>
        <p:spPr>
          <a:xfrm>
            <a:off x="4623963" y="2967335"/>
            <a:ext cx="29440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422076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860521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Condition for Generation of Rotating Magnetic Field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When a balanced poly phase current flows in the balanced poly phase winding, a rotating magnetic field is produced.</a:t>
            </a:r>
          </a:p>
          <a:p>
            <a:pPr algn="just"/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“The time angle displace between the currents and space angle displacement between the winding axes must be equal.” This is the necessary condition for generation of rotating magnetic field.</a:t>
            </a:r>
          </a:p>
        </p:txBody>
      </p:sp>
    </p:spTree>
    <p:extLst>
      <p:ext uri="{BB962C8B-B14F-4D97-AF65-F5344CB8AC3E}">
        <p14:creationId xmlns:p14="http://schemas.microsoft.com/office/powerpoint/2010/main" val="315956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1" y="1379257"/>
            <a:ext cx="948890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Working Principle of Rotating Magnetic Field in Three Phase Induction Motor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87641" y="2600491"/>
            <a:ext cx="94889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Three phase induction motor converts electrical energy into mechanical energy, just like any motor. It doesn’t require an additional starting device.</a:t>
            </a:r>
          </a:p>
          <a:p>
            <a:pPr algn="just"/>
            <a:endParaRPr lang="en-GB" sz="2400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400" dirty="0"/>
              <a:t>Three phase induction motor consists of two major parts: stator and rotor.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D729E5-A461-4C0E-9C02-960660270D87}"/>
              </a:ext>
            </a:extLst>
          </p:cNvPr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823" b="94355" l="2101" r="97059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150" y="4170151"/>
            <a:ext cx="1601470" cy="1668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9F158D-9D87-49F2-9F1D-4665BF90B24F}"/>
              </a:ext>
            </a:extLst>
          </p:cNvPr>
          <p:cNvPicPr/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451" b="94286" l="3077" r="97143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7433" y="4170151"/>
            <a:ext cx="1601470" cy="16687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073012-2BED-40C1-8E40-F4B8E8D44056}"/>
              </a:ext>
            </a:extLst>
          </p:cNvPr>
          <p:cNvSpPr txBox="1"/>
          <p:nvPr/>
        </p:nvSpPr>
        <p:spPr>
          <a:xfrm>
            <a:off x="1716506" y="5838931"/>
            <a:ext cx="3336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Stator of 3 phase induction motor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5319A9-FFF0-4DF4-9CD4-BA569BFE7AA3}"/>
              </a:ext>
            </a:extLst>
          </p:cNvPr>
          <p:cNvSpPr txBox="1"/>
          <p:nvPr/>
        </p:nvSpPr>
        <p:spPr>
          <a:xfrm>
            <a:off x="7539789" y="5838931"/>
            <a:ext cx="3336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Rotor of 3 phase induction motor</a:t>
            </a:r>
          </a:p>
        </p:txBody>
      </p:sp>
    </p:spTree>
    <p:extLst>
      <p:ext uri="{BB962C8B-B14F-4D97-AF65-F5344CB8AC3E}">
        <p14:creationId xmlns:p14="http://schemas.microsoft.com/office/powerpoint/2010/main" val="3815623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87642" y="1379258"/>
            <a:ext cx="94889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Working of Three Phase Induction Motor- Production of Rotating Magnetic Field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108B1-03BF-4181-A0C2-657C822A1973}"/>
              </a:ext>
            </a:extLst>
          </p:cNvPr>
          <p:cNvSpPr txBox="1"/>
          <p:nvPr/>
        </p:nvSpPr>
        <p:spPr>
          <a:xfrm>
            <a:off x="1351547" y="2664659"/>
            <a:ext cx="948890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/>
              <a:t>The stator of the motor consists of overlapping winding offset by an electrical angle of 120</a:t>
            </a: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⁰.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The relative speed between the rotating flux and static rotor conductor is the cause of current generation.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The rotor speed should not reach the synchronous speed produced by the stator.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The three phase induction motor is self-starting, robust in construction, economical and easier to maintain.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48662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51548" y="1924690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Resonance in Parallel RLC Circuit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26A883-D51E-4A77-AC6B-B7C263EA62FF}"/>
              </a:ext>
            </a:extLst>
          </p:cNvPr>
          <p:cNvSpPr txBox="1"/>
          <p:nvPr/>
        </p:nvSpPr>
        <p:spPr>
          <a:xfrm>
            <a:off x="1351548" y="2509465"/>
            <a:ext cx="94889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/>
              <a:t>The frequency at which parallel RLC circuit resonates is called resonance frequency.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/>
              <a:t>Condition for Resonance is X</a:t>
            </a:r>
            <a:r>
              <a:rPr lang="en-US" sz="2400" baseline="-25000" dirty="0"/>
              <a:t>L</a:t>
            </a:r>
            <a:r>
              <a:rPr lang="en-US" sz="2400" dirty="0"/>
              <a:t>=X</a:t>
            </a:r>
            <a:r>
              <a:rPr lang="en-US" sz="2400" baseline="-25000" dirty="0"/>
              <a:t>C</a:t>
            </a:r>
            <a:r>
              <a:rPr lang="en-US" sz="2400" dirty="0"/>
              <a:t>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/>
              <a:t>Parallel resonance occurs when the supply frequency creates zero phase difference between the supply voltage and current producing a resistive circuit.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79079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51548" y="1924690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Parallel RLC Circuit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326A883-D51E-4A77-AC6B-B7C263EA62FF}"/>
                  </a:ext>
                </a:extLst>
              </p:cNvPr>
              <p:cNvSpPr txBox="1"/>
              <p:nvPr/>
            </p:nvSpPr>
            <p:spPr>
              <a:xfrm>
                <a:off x="1351548" y="2509465"/>
                <a:ext cx="9488904" cy="31377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Wingdings" panose="05000000000000000000" pitchFamily="2" charset="2"/>
                  <a:buChar char="Ø"/>
                </a:pPr>
                <a:r>
                  <a:rPr lang="en-US" sz="2400" dirty="0"/>
                  <a:t>Parallel circuit is the circuit in which the voltage across each element remains the same and the current gets divided in each component depending upon the impedance of each component.</a:t>
                </a:r>
              </a:p>
              <a:p>
                <a:pPr marL="342900" indent="-342900" algn="just">
                  <a:buFont typeface="Wingdings" panose="05000000000000000000" pitchFamily="2" charset="2"/>
                  <a:buChar char="Ø"/>
                </a:pPr>
                <a:endParaRPr lang="en-US" sz="2400" dirty="0"/>
              </a:p>
              <a:p>
                <a:pPr marL="342900" indent="-342900" algn="just">
                  <a:buFont typeface="Wingdings" panose="05000000000000000000" pitchFamily="2" charset="2"/>
                  <a:buChar char="Ø"/>
                </a:pPr>
                <a:r>
                  <a:rPr lang="en-US" sz="2400" dirty="0"/>
                  <a:t>Impedance of an RLC circuit is given by,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sz="2400" b="0" dirty="0"/>
              </a:p>
              <a:p>
                <a:pPr marL="342900" indent="-342900" algn="just">
                  <a:buFont typeface="Wingdings" panose="05000000000000000000" pitchFamily="2" charset="2"/>
                  <a:buChar char="Ø"/>
                </a:pPr>
                <a:endParaRPr lang="en-GB" sz="2400" dirty="0"/>
              </a:p>
              <a:p>
                <a:pPr marL="342900" indent="-342900" algn="just">
                  <a:buFont typeface="Wingdings" panose="05000000000000000000" pitchFamily="2" charset="2"/>
                  <a:buChar char="Ø"/>
                </a:pPr>
                <a:r>
                  <a:rPr lang="en-GB" sz="2400" dirty="0"/>
                  <a:t>Admittance of an RLC circuit is given by,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sub>
                        </m:sSub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den>
                    </m:f>
                    <m:rad>
                      <m:radPr>
                        <m:deg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( </m:t>
                            </m:r>
                            <m:f>
                              <m:f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den>
                            </m:f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)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( </m:t>
                            </m:r>
                            <m:f>
                              <m:f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 )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GB" sz="24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326A883-D51E-4A77-AC6B-B7C263EA62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1548" y="2509465"/>
                <a:ext cx="9488904" cy="3137782"/>
              </a:xfrm>
              <a:prstGeom prst="rect">
                <a:avLst/>
              </a:prstGeom>
              <a:blipFill>
                <a:blip r:embed="rId2"/>
                <a:stretch>
                  <a:fillRect l="-900" t="-1556" r="-102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7870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51548" y="1924690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What Happens During Resonance?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26A883-D51E-4A77-AC6B-B7C263EA62FF}"/>
              </a:ext>
            </a:extLst>
          </p:cNvPr>
          <p:cNvSpPr txBox="1"/>
          <p:nvPr/>
        </p:nvSpPr>
        <p:spPr>
          <a:xfrm>
            <a:off x="1351548" y="2509465"/>
            <a:ext cx="948890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/>
              <a:t>At resonance, the parallel LC tank circuit acts like an open circuit with the circuit current being determined by the resistor, R only.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/>
              <a:t>The total impedance of the parallel resonance circuit becomes Z=R.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/>
              <a:t>The impedance of the parallel circuit is at its maximum and equal to the resistance of the circuit at resonance.</a:t>
            </a:r>
            <a:endParaRPr lang="en-GB" sz="2000" dirty="0"/>
          </a:p>
        </p:txBody>
      </p:sp>
      <p:pic>
        <p:nvPicPr>
          <p:cNvPr id="5" name="Picture 4" descr="parallel resonance">
            <a:extLst>
              <a:ext uri="{FF2B5EF4-FFF2-40B4-BE49-F238E27FC236}">
                <a16:creationId xmlns:a16="http://schemas.microsoft.com/office/drawing/2014/main" id="{6ED6185B-D60F-4F77-8C6C-708CDA1B6C33}"/>
              </a:ext>
            </a:extLst>
          </p:cNvPr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9827" y="4517096"/>
            <a:ext cx="5000625" cy="1647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4260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BF94F0-C784-406F-8F23-5A485513F2D8}"/>
              </a:ext>
            </a:extLst>
          </p:cNvPr>
          <p:cNvSpPr txBox="1"/>
          <p:nvPr/>
        </p:nvSpPr>
        <p:spPr>
          <a:xfrm>
            <a:off x="1351547" y="1796354"/>
            <a:ext cx="948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Cut-off Frequency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26A883-D51E-4A77-AC6B-B7C263EA62FF}"/>
              </a:ext>
            </a:extLst>
          </p:cNvPr>
          <p:cNvSpPr txBox="1"/>
          <p:nvPr/>
        </p:nvSpPr>
        <p:spPr>
          <a:xfrm>
            <a:off x="1351548" y="2509465"/>
            <a:ext cx="623636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/>
              <a:t>The resonance effect can be used for filtering the rapid change in impedance near resonance and can be used to pass or block signals close to the resonance frequency.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/>
              <a:t>The bandwidth is measured between the cutoff frequencies. 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/>
              <a:t>Cutoff frequency is defined as the frequency at which the power passed through the circuit has fallen to half the value passed at resonance.</a:t>
            </a:r>
            <a:endParaRPr lang="en-GB" sz="2000" dirty="0"/>
          </a:p>
        </p:txBody>
      </p:sp>
      <p:pic>
        <p:nvPicPr>
          <p:cNvPr id="5" name="Picture 4" descr="bandwidth of a parallel resonance circuit">
            <a:extLst>
              <a:ext uri="{FF2B5EF4-FFF2-40B4-BE49-F238E27FC236}">
                <a16:creationId xmlns:a16="http://schemas.microsoft.com/office/drawing/2014/main" id="{64C507C5-D258-4C1E-85D6-AA631FC0BAA9}"/>
              </a:ext>
            </a:extLst>
          </p:cNvPr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894" y="2589882"/>
            <a:ext cx="3562350" cy="30092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5274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theme/_rels/them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3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ppt/theme/theme4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5.xml><?xml version="1.0" encoding="utf-8"?>
<a:theme xmlns:a="http://schemas.openxmlformats.org/drawingml/2006/main" name="2_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6.xml><?xml version="1.0" encoding="utf-8"?>
<a:theme xmlns:a="http://schemas.openxmlformats.org/drawingml/2006/main" name="3_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1273</Words>
  <Application>Microsoft Office PowerPoint</Application>
  <PresentationFormat>Widescreen</PresentationFormat>
  <Paragraphs>146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Arial</vt:lpstr>
      <vt:lpstr>Calibri</vt:lpstr>
      <vt:lpstr>Cambria Math</vt:lpstr>
      <vt:lpstr>Century Gothic</vt:lpstr>
      <vt:lpstr>Garamond</vt:lpstr>
      <vt:lpstr>Tw Cen MT</vt:lpstr>
      <vt:lpstr>Wingdings</vt:lpstr>
      <vt:lpstr>Wingdings 3</vt:lpstr>
      <vt:lpstr>1_Organic</vt:lpstr>
      <vt:lpstr>Organic</vt:lpstr>
      <vt:lpstr>Wisp</vt:lpstr>
      <vt:lpstr>Circuit</vt:lpstr>
      <vt:lpstr>2_Organic</vt:lpstr>
      <vt:lpstr>3_Organic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Subhojit Ghimire</dc:creator>
  <cp:lastModifiedBy>Subhojit Ghimire</cp:lastModifiedBy>
  <cp:revision>122</cp:revision>
  <dcterms:created xsi:type="dcterms:W3CDTF">2020-07-07T06:09:58Z</dcterms:created>
  <dcterms:modified xsi:type="dcterms:W3CDTF">2020-07-08T11:08:47Z</dcterms:modified>
</cp:coreProperties>
</file>

<file path=docProps/thumbnail.jpeg>
</file>